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4" r:id="rId1"/>
  </p:sldMasterIdLst>
  <p:notesMasterIdLst>
    <p:notesMasterId r:id="rId28"/>
  </p:notesMasterIdLst>
  <p:handoutMasterIdLst>
    <p:handoutMasterId r:id="rId29"/>
  </p:handout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3" r:id="rId19"/>
    <p:sldId id="274" r:id="rId20"/>
    <p:sldId id="278" r:id="rId21"/>
    <p:sldId id="276" r:id="rId22"/>
    <p:sldId id="277" r:id="rId23"/>
    <p:sldId id="279" r:id="rId24"/>
    <p:sldId id="280" r:id="rId25"/>
    <p:sldId id="281" r:id="rId26"/>
    <p:sldId id="282" r:id="rId27"/>
  </p:sldIdLst>
  <p:sldSz cx="12192000" cy="6858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49" d="100"/>
          <a:sy n="49" d="100"/>
        </p:scale>
        <p:origin x="29" y="43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85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Sheet1!$B$2:$B$7</c:f>
              <c:numCache>
                <c:formatCode>_("$"* #,##0.00_);_("$"* \(#,##0.00\);_("$"* "-"??_);_(@_)</c:formatCode>
                <c:ptCount val="6"/>
                <c:pt idx="0">
                  <c:v>1232.1000000000001</c:v>
                </c:pt>
                <c:pt idx="1">
                  <c:v>1293.3000000000002</c:v>
                </c:pt>
                <c:pt idx="2">
                  <c:v>1467</c:v>
                </c:pt>
                <c:pt idx="3">
                  <c:v>1839.5999999999997</c:v>
                </c:pt>
                <c:pt idx="4">
                  <c:v>754.19999999999993</c:v>
                </c:pt>
                <c:pt idx="5">
                  <c:v>6586.2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Sheet1!$C$2:$C$7</c:f>
              <c:numCache>
                <c:formatCode>_("$"* #,##0.00_);_("$"* \(#,##0.00\);_("$"* "-"??_);_(@_)</c:formatCode>
                <c:ptCount val="6"/>
                <c:pt idx="0">
                  <c:v>1052.1000000000001</c:v>
                </c:pt>
                <c:pt idx="1">
                  <c:v>714.6</c:v>
                </c:pt>
                <c:pt idx="2">
                  <c:v>1188</c:v>
                </c:pt>
                <c:pt idx="3">
                  <c:v>1904.3999999999996</c:v>
                </c:pt>
                <c:pt idx="4">
                  <c:v>1045.8</c:v>
                </c:pt>
                <c:pt idx="5">
                  <c:v>5904.9000000000005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Mar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Sheet1!$D$2:$D$7</c:f>
              <c:numCache>
                <c:formatCode>_("$"* #,##0.00_);_("$"* \(#,##0.00\);_("$"* "-"??_);_(@_)</c:formatCode>
                <c:ptCount val="6"/>
                <c:pt idx="0">
                  <c:v>561.6</c:v>
                </c:pt>
                <c:pt idx="1">
                  <c:v>299.69999999999993</c:v>
                </c:pt>
                <c:pt idx="2">
                  <c:v>1846.7999999999997</c:v>
                </c:pt>
                <c:pt idx="3">
                  <c:v>1744.1999999999998</c:v>
                </c:pt>
                <c:pt idx="4">
                  <c:v>1606.4999999999995</c:v>
                </c:pt>
                <c:pt idx="5">
                  <c:v>6058.7999999999993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Apr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Sheet1!$E$2:$E$7</c:f>
              <c:numCache>
                <c:formatCode>_("$"* #,##0.00_);_("$"* \(#,##0.00\);_("$"* "-"??_);_(@_)</c:formatCode>
                <c:ptCount val="6"/>
                <c:pt idx="0">
                  <c:v>689.4</c:v>
                </c:pt>
                <c:pt idx="1">
                  <c:v>961.19999999999993</c:v>
                </c:pt>
                <c:pt idx="2">
                  <c:v>718.19999999999993</c:v>
                </c:pt>
                <c:pt idx="3">
                  <c:v>2736.9</c:v>
                </c:pt>
                <c:pt idx="4">
                  <c:v>2118.6</c:v>
                </c:pt>
                <c:pt idx="5">
                  <c:v>7224.2999999999993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Sheet1!$F$2:$F$7</c:f>
              <c:numCache>
                <c:formatCode>_("$"* #,##0.00_);_("$"* \(#,##0.00\);_("$"* "-"??_);_(@_)</c:formatCode>
                <c:ptCount val="6"/>
                <c:pt idx="0">
                  <c:v>1409.3999999999999</c:v>
                </c:pt>
                <c:pt idx="1">
                  <c:v>1119.5999999999999</c:v>
                </c:pt>
                <c:pt idx="2">
                  <c:v>1734.3</c:v>
                </c:pt>
                <c:pt idx="3">
                  <c:v>1960.1999999999998</c:v>
                </c:pt>
                <c:pt idx="4">
                  <c:v>2254.4999999999995</c:v>
                </c:pt>
                <c:pt idx="5">
                  <c:v>8478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Sheet1!$G$2:$G$7</c:f>
              <c:numCache>
                <c:formatCode>_("$"* #,##0.00_);_("$"* \(#,##0.00\);_("$"* "-"??_);_(@_)</c:formatCode>
                <c:ptCount val="6"/>
                <c:pt idx="0">
                  <c:v>992.7</c:v>
                </c:pt>
                <c:pt idx="1">
                  <c:v>1189.8</c:v>
                </c:pt>
                <c:pt idx="2">
                  <c:v>878.4</c:v>
                </c:pt>
                <c:pt idx="3">
                  <c:v>1206</c:v>
                </c:pt>
                <c:pt idx="4">
                  <c:v>1592.0999999999997</c:v>
                </c:pt>
                <c:pt idx="5">
                  <c:v>5858.9999999999991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Sheet1!$H$2:$H$7</c:f>
              <c:numCache>
                <c:formatCode>_("$"* #,##0.00_);_("$"* \(#,##0.00\);_("$"* "-"??_);_(@_)</c:formatCode>
                <c:ptCount val="6"/>
                <c:pt idx="0">
                  <c:v>567</c:v>
                </c:pt>
                <c:pt idx="1">
                  <c:v>1225.8</c:v>
                </c:pt>
                <c:pt idx="2">
                  <c:v>888.29999999999984</c:v>
                </c:pt>
                <c:pt idx="3">
                  <c:v>1828.8</c:v>
                </c:pt>
                <c:pt idx="4">
                  <c:v>3591</c:v>
                </c:pt>
                <c:pt idx="5">
                  <c:v>8100.9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Sheet1!$I$2:$I$7</c:f>
              <c:numCache>
                <c:formatCode>_("$"* #,##0.00_);_("$"* \(#,##0.00\);_("$"* "-"??_);_(@_)</c:formatCode>
                <c:ptCount val="6"/>
                <c:pt idx="0">
                  <c:v>670.49999999999989</c:v>
                </c:pt>
                <c:pt idx="1">
                  <c:v>963</c:v>
                </c:pt>
                <c:pt idx="2">
                  <c:v>1544.3999999999999</c:v>
                </c:pt>
                <c:pt idx="3">
                  <c:v>808.19999999999982</c:v>
                </c:pt>
                <c:pt idx="4">
                  <c:v>2973.6</c:v>
                </c:pt>
                <c:pt idx="5">
                  <c:v>6959.6999999999989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Sheet1!$J$2:$J$7</c:f>
              <c:numCache>
                <c:formatCode>_("$"* #,##0.00_);_("$"* \(#,##0.00\);_("$"* "-"??_);_(@_)</c:formatCode>
                <c:ptCount val="6"/>
                <c:pt idx="0">
                  <c:v>833.39999999999986</c:v>
                </c:pt>
                <c:pt idx="1">
                  <c:v>855</c:v>
                </c:pt>
                <c:pt idx="2">
                  <c:v>1091.6999999999998</c:v>
                </c:pt>
                <c:pt idx="3">
                  <c:v>2141.1</c:v>
                </c:pt>
                <c:pt idx="4">
                  <c:v>444.59999999999997</c:v>
                </c:pt>
                <c:pt idx="5">
                  <c:v>5365.7999999999993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Oct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Sheet1!$K$2:$K$7</c:f>
              <c:numCache>
                <c:formatCode>_("$"* #,##0.00_);_("$"* \(#,##0.00\);_("$"* "-"??_);_(@_)</c:formatCode>
                <c:ptCount val="6"/>
                <c:pt idx="0">
                  <c:v>381.59999999999997</c:v>
                </c:pt>
                <c:pt idx="1">
                  <c:v>1241.0999999999999</c:v>
                </c:pt>
                <c:pt idx="2">
                  <c:v>1500.3</c:v>
                </c:pt>
                <c:pt idx="3">
                  <c:v>2594.6999999999998</c:v>
                </c:pt>
                <c:pt idx="4">
                  <c:v>1164.5999999999997</c:v>
                </c:pt>
                <c:pt idx="5">
                  <c:v>6882.2999999999993</c:v>
                </c:pt>
              </c:numCache>
            </c:numRef>
          </c:val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Nov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Sheet1!$L$2:$L$7</c:f>
              <c:numCache>
                <c:formatCode>_("$"* #,##0.00_);_("$"* \(#,##0.00\);_("$"* "-"??_);_(@_)</c:formatCode>
                <c:ptCount val="6"/>
                <c:pt idx="0">
                  <c:v>444.6</c:v>
                </c:pt>
                <c:pt idx="1">
                  <c:v>1291.5</c:v>
                </c:pt>
                <c:pt idx="2">
                  <c:v>2015.0999999999997</c:v>
                </c:pt>
                <c:pt idx="3">
                  <c:v>2427.2999999999997</c:v>
                </c:pt>
                <c:pt idx="4">
                  <c:v>1001.6999999999999</c:v>
                </c:pt>
                <c:pt idx="5">
                  <c:v>7180.2</c:v>
                </c:pt>
              </c:numCache>
            </c:numRef>
          </c:val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Dec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Sheet1!$M$2:$M$7</c:f>
              <c:numCache>
                <c:formatCode>_("$"* #,##0.00_);_("$"* \(#,##0.00\);_("$"* "-"??_);_(@_)</c:formatCode>
                <c:ptCount val="6"/>
                <c:pt idx="0">
                  <c:v>372.59999999999997</c:v>
                </c:pt>
                <c:pt idx="1">
                  <c:v>1384.1999999999998</c:v>
                </c:pt>
                <c:pt idx="2">
                  <c:v>727.19999999999993</c:v>
                </c:pt>
                <c:pt idx="3">
                  <c:v>2200.5</c:v>
                </c:pt>
                <c:pt idx="4">
                  <c:v>1520.1</c:v>
                </c:pt>
                <c:pt idx="5">
                  <c:v>6204.6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663401664"/>
        <c:axId val="-1663407648"/>
      </c:barChart>
      <c:catAx>
        <c:axId val="-166340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63407648"/>
        <c:crosses val="autoZero"/>
        <c:auto val="1"/>
        <c:lblAlgn val="ctr"/>
        <c:lblOffset val="100"/>
        <c:noMultiLvlLbl val="0"/>
      </c:catAx>
      <c:valAx>
        <c:axId val="-1663407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.00_);_(&quot;$&quot;* \(#,##0.00\);_(&quot;$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6340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9780"/>
          </a:xfrm>
          <a:prstGeom prst="rect">
            <a:avLst/>
          </a:prstGeom>
        </p:spPr>
        <p:txBody>
          <a:bodyPr vert="horz" lIns="93925" tIns="46962" rIns="93925" bIns="469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6" y="0"/>
            <a:ext cx="3066733" cy="469780"/>
          </a:xfrm>
          <a:prstGeom prst="rect">
            <a:avLst/>
          </a:prstGeom>
        </p:spPr>
        <p:txBody>
          <a:bodyPr vert="horz" lIns="93925" tIns="46962" rIns="93925" bIns="46962" rtlCol="0"/>
          <a:lstStyle>
            <a:lvl1pPr algn="r">
              <a:defRPr sz="1200"/>
            </a:lvl1pPr>
          </a:lstStyle>
          <a:p>
            <a:fld id="{F4B75D22-9FE6-4B1E-8D6E-9F7605AFFC14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93298"/>
            <a:ext cx="3066733" cy="469779"/>
          </a:xfrm>
          <a:prstGeom prst="rect">
            <a:avLst/>
          </a:prstGeom>
        </p:spPr>
        <p:txBody>
          <a:bodyPr vert="horz" lIns="93925" tIns="46962" rIns="93925" bIns="469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6" y="8893298"/>
            <a:ext cx="3066733" cy="469779"/>
          </a:xfrm>
          <a:prstGeom prst="rect">
            <a:avLst/>
          </a:prstGeom>
        </p:spPr>
        <p:txBody>
          <a:bodyPr vert="horz" lIns="93925" tIns="46962" rIns="93925" bIns="46962" rtlCol="0" anchor="b"/>
          <a:lstStyle>
            <a:lvl1pPr algn="r">
              <a:defRPr sz="1200"/>
            </a:lvl1pPr>
          </a:lstStyle>
          <a:p>
            <a:fld id="{8FA1F97B-CB2C-4470-981E-1DCC16221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44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9780"/>
          </a:xfrm>
          <a:prstGeom prst="rect">
            <a:avLst/>
          </a:prstGeom>
        </p:spPr>
        <p:txBody>
          <a:bodyPr vert="horz" lIns="93925" tIns="46962" rIns="93925" bIns="469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9780"/>
          </a:xfrm>
          <a:prstGeom prst="rect">
            <a:avLst/>
          </a:prstGeom>
        </p:spPr>
        <p:txBody>
          <a:bodyPr vert="horz" lIns="93925" tIns="46962" rIns="93925" bIns="46962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2/13/2016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0250" y="1169988"/>
            <a:ext cx="561657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25" tIns="46962" rIns="93925" bIns="469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505981"/>
            <a:ext cx="5661660" cy="3686711"/>
          </a:xfrm>
          <a:prstGeom prst="rect">
            <a:avLst/>
          </a:prstGeom>
        </p:spPr>
        <p:txBody>
          <a:bodyPr vert="horz" lIns="93925" tIns="46962" rIns="93925" bIns="469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8"/>
            <a:ext cx="3066733" cy="469779"/>
          </a:xfrm>
          <a:prstGeom prst="rect">
            <a:avLst/>
          </a:prstGeom>
        </p:spPr>
        <p:txBody>
          <a:bodyPr vert="horz" lIns="93925" tIns="46962" rIns="93925" bIns="469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8"/>
            <a:ext cx="3066733" cy="469779"/>
          </a:xfrm>
          <a:prstGeom prst="rect">
            <a:avLst/>
          </a:prstGeom>
        </p:spPr>
        <p:txBody>
          <a:bodyPr vert="horz" lIns="93925" tIns="46962" rIns="93925" bIns="46962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49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09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4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5400">
                <a:latin typeface="Garamond" panose="020204040303010108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35E3-A08A-4704-B820-EBCE90A93432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92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5169-5636-4A17-B858-317A8C4B7DE8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37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47A0-8761-42D5-8637-1CDAAF1D78A4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04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853A7-67FD-4B58-8F19-2A5279566A99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0499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722C-41CC-40C0-AE60-814B15D98FD0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57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21B06-B0A4-40F0-91CF-0DE0EC868B1A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418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FEAF-FC9F-4F05-9418-EDDC788849B9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09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5A7B-DF47-4289-8CE2-BFB5F198C422}" type="datetime5">
              <a:rPr lang="en-US" smtClean="0"/>
              <a:t>13-Feb-16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15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4C7-2BD9-41B3-8497-A566ED8EDDA0}" type="datetime5">
              <a:rPr lang="en-US" smtClean="0"/>
              <a:t>13-Feb-16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7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6ADB5-CBBA-4518-BED6-3A5A7CAE3B8B}" type="datetimeFigureOut">
              <a:rPr lang="en-US" smtClean="0"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FA724-819B-44E3-9DC4-DDB61449C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444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8C12-F966-466F-A94D-697B4B840D0A}" type="datetime5">
              <a:rPr lang="en-US" smtClean="0"/>
              <a:t>13-Feb-16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62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F6B2-2C3F-4DA6-8908-2CCE37768B1D}" type="datetime5">
              <a:rPr lang="en-US" smtClean="0"/>
              <a:t>13-Feb-16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21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BBE3-B98B-4A26-A65D-4C89F55F6A9F}" type="datetime5">
              <a:rPr lang="en-US" smtClean="0"/>
              <a:t>13-Feb-16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44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59EC-BDE4-4CB3-BC58-1E10D5B0A728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76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2D65-7B3D-4D1D-99A8-8B846494268C}" type="datetime5">
              <a:rPr lang="en-US" smtClean="0"/>
              <a:t>13-Feb-16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21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AEF3-6B7D-4A43-A9CC-A0540BC9672D}" type="datetime5">
              <a:rPr lang="en-US" smtClean="0"/>
              <a:t>13-Feb-16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71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E9A4-F572-4B38-AF33-8E3959EE922D}" type="datetime5">
              <a:rPr lang="en-US" smtClean="0"/>
              <a:t>13-Feb-16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80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B427-8E38-4BCB-9C71-98B37802BE4A}" type="datetime5">
              <a:rPr lang="en-US" smtClean="0"/>
              <a:t>13-Feb-16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2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75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6862" y="64327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DD185B-5B5B-4BC4-9017-76078DDFB983}" type="datetime5">
              <a:rPr lang="en-US" smtClean="0"/>
              <a:t>13-Feb-16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24" y="6432773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65799" y="6432772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732" y="5271260"/>
            <a:ext cx="2380110" cy="1586740"/>
          </a:xfrm>
          <a:prstGeom prst="roundRect">
            <a:avLst>
              <a:gd name="adj" fmla="val 8594"/>
            </a:avLst>
          </a:prstGeom>
          <a:blipFill dpi="0" rotWithShape="1">
            <a:blip r:embed="rId22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381000"/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3" y="0"/>
            <a:ext cx="1180648" cy="5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4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  <p:sldLayoutId id="2147483792" r:id="rId18"/>
  </p:sldLayoutIdLst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Java Tucana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Only the Best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823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597C4-0001-41EE-99D9-04EB1DC6CF93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21525" y="2538066"/>
            <a:ext cx="9548949" cy="2543089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6595-EA94-45FF-BFA8-1886B3C729BA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1323" y="2618521"/>
            <a:ext cx="9529354" cy="2389897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358B2-A06C-4983-8435-3E1181FC08C9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08463" y="2444251"/>
            <a:ext cx="9575074" cy="315645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0EFD-F76B-4BDC-AF85-8BAEBB9E2F38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95400" y="2779431"/>
            <a:ext cx="9601200" cy="2249768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6AC2-C4F4-4D43-B104-F1F9224B6E43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01932" y="2498579"/>
            <a:ext cx="9588136" cy="2374757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94E-C79E-4898-A2A3-E6559D5FC2E8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54183" y="2214694"/>
            <a:ext cx="9483634" cy="3447693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1BC8-92E3-409F-B44C-778AF2315B58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1120" y="2214694"/>
            <a:ext cx="9509760" cy="3299548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C6EC2-22D8-4661-B4DE-F8A4928E52A2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83588" y="843440"/>
            <a:ext cx="10058400" cy="1450757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The top five green coffee producers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/>
              <a:t>2015 sales by rep and product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Future prospects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Immediate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The Top Five Green Coffee Producers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87401353"/>
              </p:ext>
            </p:extLst>
          </p:nvPr>
        </p:nvGraphicFramePr>
        <p:xfrm>
          <a:off x="2420466" y="1892562"/>
          <a:ext cx="7412027" cy="3350767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1575665"/>
                <a:gridCol w="2339105"/>
                <a:gridCol w="3497257"/>
              </a:tblGrid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Millions of tons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Brazil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Vietnam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Indonesia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Colombia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</a:tr>
              <a:tr h="47868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World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9272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1" y="721614"/>
            <a:ext cx="10058400" cy="145075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96977" y="2432144"/>
            <a:ext cx="75091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Our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Our </a:t>
            </a:r>
            <a:r>
              <a:rPr lang="en-US" sz="3600" dirty="0" smtClean="0">
                <a:hlinkClick r:id="rId3" action="ppaction://hlinksldjump"/>
              </a:rPr>
              <a:t>Coffees </a:t>
            </a:r>
            <a:r>
              <a:rPr lang="en-US" sz="3600" dirty="0" smtClean="0">
                <a:hlinkClick r:id="rId3" action="ppaction://hlinksldjump"/>
              </a:rPr>
              <a:t>and </a:t>
            </a:r>
            <a:r>
              <a:rPr lang="en-US" sz="3600" dirty="0" smtClean="0">
                <a:hlinkClick r:id="rId3" action="ppaction://hlinksldjump"/>
              </a:rPr>
              <a:t>Teas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2015 </a:t>
            </a:r>
            <a:r>
              <a:rPr lang="en-US" sz="3600" dirty="0" smtClean="0">
                <a:hlinkClick r:id="rId4" action="ppaction://hlinksldjump"/>
              </a:rPr>
              <a:t>Sales Report</a:t>
            </a:r>
            <a:endParaRPr lang="en-US" sz="3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1506-07AA-473F-9830-CE9483776601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Sales by rep and month</a:t>
            </a:r>
            <a:endParaRPr lang="en-US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53931403"/>
              </p:ext>
            </p:extLst>
          </p:nvPr>
        </p:nvGraphicFramePr>
        <p:xfrm>
          <a:off x="524741" y="2123485"/>
          <a:ext cx="11142518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8C12-F966-466F-A94D-697B4B840D0A}" type="datetime5">
              <a:rPr lang="en-US" smtClean="0"/>
              <a:t>13-Feb-16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683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1332413" y="1914768"/>
            <a:ext cx="8281850" cy="344788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en-US" sz="28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49979" y="1959428"/>
            <a:ext cx="8085907" cy="402336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430" y="286603"/>
            <a:ext cx="1230630" cy="1230630"/>
          </a:xfrm>
          <a:prstGeom prst="rect">
            <a:avLst/>
          </a:prstGeom>
          <a:effectLst>
            <a:glow rad="127000"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kern="1400" baseline="0" smtClean="0">
                <a:solidFill>
                  <a:srgbClr val="17365D"/>
                </a:solidFill>
                <a:latin typeface="Mangal" panose="02040503050203030202" pitchFamily="18" charset="0"/>
              </a:rPr>
              <a:t>History of coffee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1207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365F91"/>
                </a:solidFill>
                <a:latin typeface="Mangal" panose="02040503050203030202" pitchFamily="18" charset="0"/>
              </a:rPr>
              <a:t>Origins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4F81BD"/>
                </a:solidFill>
                <a:latin typeface="Mangal" panose="02040503050203030202" pitchFamily="18" charset="0"/>
              </a:rPr>
              <a:t>Etymology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4F81BD"/>
                </a:solidFill>
                <a:latin typeface="Mangal" panose="02040503050203030202" pitchFamily="18" charset="0"/>
              </a:rPr>
              <a:t>First use</a:t>
            </a:r>
          </a:p>
        </p:txBody>
      </p:sp>
    </p:spTree>
    <p:extLst>
      <p:ext uri="{BB962C8B-B14F-4D97-AF65-F5344CB8AC3E}">
        <p14:creationId xmlns:p14="http://schemas.microsoft.com/office/powerpoint/2010/main" val="31208576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365F91"/>
                </a:solidFill>
                <a:latin typeface="Mangal" panose="02040503050203030202" pitchFamily="18" charset="0"/>
              </a:rPr>
              <a:t>History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R="0" lvl="0" rtl="0"/>
            <a:r>
              <a:rPr lang="en-US" b="1" i="0" u="none" strike="noStrike" baseline="0" smtClean="0">
                <a:solidFill>
                  <a:srgbClr val="4F81BD"/>
                </a:solidFill>
                <a:latin typeface="Mangal" panose="02040503050203030202" pitchFamily="18" charset="0"/>
              </a:rPr>
              <a:t>Europe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 panose="02040503050203030202" pitchFamily="18" charset="0"/>
              </a:rPr>
              <a:t>Austria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 panose="02040503050203030202" pitchFamily="18" charset="0"/>
              </a:rPr>
              <a:t>England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 panose="02040503050203030202" pitchFamily="18" charset="0"/>
              </a:rPr>
              <a:t>France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 panose="02040503050203030202" pitchFamily="18" charset="0"/>
              </a:rPr>
              <a:t>Germany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 panose="02040503050203030202" pitchFamily="18" charset="0"/>
              </a:rPr>
              <a:t>Netherlands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4F81BD"/>
                </a:solidFill>
                <a:latin typeface="Mangal" panose="02040503050203030202" pitchFamily="18" charset="0"/>
              </a:rPr>
              <a:t>Americas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4F81BD"/>
                </a:solidFill>
                <a:latin typeface="Mangal" panose="02040503050203030202" pitchFamily="18" charset="0"/>
              </a:rPr>
              <a:t>Asia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 panose="02040503050203030202" pitchFamily="18" charset="0"/>
              </a:rPr>
              <a:t>India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 panose="02040503050203030202" pitchFamily="18" charset="0"/>
              </a:rPr>
              <a:t>Japan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 panose="02040503050203030202" pitchFamily="18" charset="0"/>
              </a:rPr>
              <a:t>South Korea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 panose="02040503050203030202" pitchFamily="18" charset="0"/>
              </a:rPr>
              <a:t>Indonesia</a:t>
            </a:r>
          </a:p>
        </p:txBody>
      </p:sp>
    </p:spTree>
    <p:extLst>
      <p:ext uri="{BB962C8B-B14F-4D97-AF65-F5344CB8AC3E}">
        <p14:creationId xmlns:p14="http://schemas.microsoft.com/office/powerpoint/2010/main" val="5873625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8862-2583-43A5-8D09-89ADC6ABFC3B}" type="datetime1">
              <a:rPr lang="en-US" smtClean="0"/>
              <a:t>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FA724-819B-44E3-9DC4-DDB61449CFB7}" type="slidenum">
              <a:rPr lang="en-US" smtClean="0"/>
              <a:t>26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3726068"/>
              </p:ext>
            </p:extLst>
          </p:nvPr>
        </p:nvGraphicFramePr>
        <p:xfrm>
          <a:off x="5638800" y="3032125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Packager Shell Object" showAsIcon="1" r:id="rId3" imgW="914400" imgH="792360" progId="Package">
                  <p:embed/>
                </p:oleObj>
              </mc:Choice>
              <mc:Fallback>
                <p:oleObj name="Packager Shell Object" showAsIcon="1" r:id="rId3" imgW="914400" imgH="7923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38800" y="3032125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39042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C210B-42E1-4902-9F21-48237A408036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56508" y="2067802"/>
            <a:ext cx="9339943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44B0-427B-4E00-8102-07037DB5BBDE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24DEB-9E75-4FD0-A9D2-79154504D589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774C-DC3D-464B-9A5B-335097555679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E7E80-348F-4CCF-ABC1-EAD4D8488486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21626" y="2607524"/>
            <a:ext cx="7948748" cy="2193076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8E491-991C-4A14-9318-6822E55854CD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25287" y="2327872"/>
            <a:ext cx="8141425" cy="3148137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580A8-11FC-49E5-83C1-FCA2B32ED9CC}" type="datetime5">
              <a:rPr lang="en-US" smtClean="0"/>
              <a:t>13-Feb-16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 thruBlk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19944</TotalTime>
  <Words>1199</Words>
  <Application>Microsoft Office PowerPoint</Application>
  <PresentationFormat>Widescreen</PresentationFormat>
  <Paragraphs>200</Paragraphs>
  <Slides>26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Courier New</vt:lpstr>
      <vt:lpstr>Garamond</vt:lpstr>
      <vt:lpstr>Mangal</vt:lpstr>
      <vt:lpstr>Tw Cen MT</vt:lpstr>
      <vt:lpstr>Droplet</vt:lpstr>
      <vt:lpstr>Package</vt:lpstr>
      <vt:lpstr>Java Tucana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  <vt:lpstr>Java Tucana Sales Report</vt:lpstr>
      <vt:lpstr>The Top Five Green Coffee Producers</vt:lpstr>
      <vt:lpstr>2015 Sales by rep and month</vt:lpstr>
      <vt:lpstr>Future prospects</vt:lpstr>
      <vt:lpstr>Future prospects</vt:lpstr>
      <vt:lpstr>History of coffee</vt:lpstr>
      <vt:lpstr>Origins</vt:lpstr>
      <vt:lpstr>History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101</cp:revision>
  <cp:lastPrinted>2016-02-14T16:11:41Z</cp:lastPrinted>
  <dcterms:created xsi:type="dcterms:W3CDTF">2015-12-07T16:34:37Z</dcterms:created>
  <dcterms:modified xsi:type="dcterms:W3CDTF">2016-02-14T22:13:26Z</dcterms:modified>
</cp:coreProperties>
</file>